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3" r:id="rId1"/>
  </p:sldMasterIdLst>
  <p:notesMasterIdLst>
    <p:notesMasterId r:id="rId16"/>
  </p:notesMasterIdLst>
  <p:sldIdLst>
    <p:sldId id="257" r:id="rId2"/>
    <p:sldId id="259" r:id="rId3"/>
    <p:sldId id="268" r:id="rId4"/>
    <p:sldId id="260" r:id="rId5"/>
    <p:sldId id="261" r:id="rId6"/>
    <p:sldId id="262" r:id="rId7"/>
    <p:sldId id="263" r:id="rId8"/>
    <p:sldId id="264" r:id="rId9"/>
    <p:sldId id="269" r:id="rId10"/>
    <p:sldId id="265" r:id="rId11"/>
    <p:sldId id="266" r:id="rId12"/>
    <p:sldId id="267" r:id="rId13"/>
    <p:sldId id="25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84"/>
    <a:srgbClr val="5FC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E1E351-00FA-4340-9CAA-8DED074381CA}" v="6" dt="2025-08-19T09:29:11.0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3" autoAdjust="0"/>
    <p:restoredTop sz="94660"/>
  </p:normalViewPr>
  <p:slideViewPr>
    <p:cSldViewPr snapToGrid="0">
      <p:cViewPr varScale="1">
        <p:scale>
          <a:sx n="86" d="100"/>
          <a:sy n="86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degwa, Linus (CDC/GHC/DGHP)" userId="90869ba8-2dd7-483d-909e-ecbb061f2b08" providerId="ADAL" clId="{A8E1E351-00FA-4340-9CAA-8DED074381CA}"/>
    <pc:docChg chg="custSel delSld modSld">
      <pc:chgData name="Ndegwa, Linus (CDC/GHC/DGHP)" userId="90869ba8-2dd7-483d-909e-ecbb061f2b08" providerId="ADAL" clId="{A8E1E351-00FA-4340-9CAA-8DED074381CA}" dt="2025-08-19T09:29:18.465" v="90" actId="207"/>
      <pc:docMkLst>
        <pc:docMk/>
      </pc:docMkLst>
      <pc:sldChg chg="del">
        <pc:chgData name="Ndegwa, Linus (CDC/GHC/DGHP)" userId="90869ba8-2dd7-483d-909e-ecbb061f2b08" providerId="ADAL" clId="{A8E1E351-00FA-4340-9CAA-8DED074381CA}" dt="2025-08-18T12:13:18.347" v="74" actId="47"/>
        <pc:sldMkLst>
          <pc:docMk/>
          <pc:sldMk cId="2206673653" sldId="256"/>
        </pc:sldMkLst>
      </pc:sldChg>
      <pc:sldChg chg="addSp delSp modSp mod">
        <pc:chgData name="Ndegwa, Linus (CDC/GHC/DGHP)" userId="90869ba8-2dd7-483d-909e-ecbb061f2b08" providerId="ADAL" clId="{A8E1E351-00FA-4340-9CAA-8DED074381CA}" dt="2025-08-19T09:29:18.465" v="90" actId="207"/>
        <pc:sldMkLst>
          <pc:docMk/>
          <pc:sldMk cId="989528442" sldId="257"/>
        </pc:sldMkLst>
        <pc:spChg chg="mod">
          <ac:chgData name="Ndegwa, Linus (CDC/GHC/DGHP)" userId="90869ba8-2dd7-483d-909e-ecbb061f2b08" providerId="ADAL" clId="{A8E1E351-00FA-4340-9CAA-8DED074381CA}" dt="2025-08-19T09:29:18.465" v="90" actId="207"/>
          <ac:spMkLst>
            <pc:docMk/>
            <pc:sldMk cId="989528442" sldId="257"/>
            <ac:spMk id="2" creationId="{B002A01C-5037-4788-21F4-2AE17BD135C6}"/>
          </ac:spMkLst>
        </pc:spChg>
        <pc:spChg chg="mod">
          <ac:chgData name="Ndegwa, Linus (CDC/GHC/DGHP)" userId="90869ba8-2dd7-483d-909e-ecbb061f2b08" providerId="ADAL" clId="{A8E1E351-00FA-4340-9CAA-8DED074381CA}" dt="2025-08-18T12:12:02.947" v="53" actId="5793"/>
          <ac:spMkLst>
            <pc:docMk/>
            <pc:sldMk cId="989528442" sldId="257"/>
            <ac:spMk id="3" creationId="{FC3E19D2-11B7-8886-50FE-91F2A3A572EA}"/>
          </ac:spMkLst>
        </pc:spChg>
        <pc:spChg chg="mod ord">
          <ac:chgData name="Ndegwa, Linus (CDC/GHC/DGHP)" userId="90869ba8-2dd7-483d-909e-ecbb061f2b08" providerId="ADAL" clId="{A8E1E351-00FA-4340-9CAA-8DED074381CA}" dt="2025-08-18T12:32:15.550" v="86" actId="166"/>
          <ac:spMkLst>
            <pc:docMk/>
            <pc:sldMk cId="989528442" sldId="257"/>
            <ac:spMk id="4" creationId="{F03E9B44-688C-2128-90AF-05A21FDE575F}"/>
          </ac:spMkLst>
        </pc:spChg>
        <pc:spChg chg="mod">
          <ac:chgData name="Ndegwa, Linus (CDC/GHC/DGHP)" userId="90869ba8-2dd7-483d-909e-ecbb061f2b08" providerId="ADAL" clId="{A8E1E351-00FA-4340-9CAA-8DED074381CA}" dt="2025-08-18T12:15:26.082" v="82"/>
          <ac:spMkLst>
            <pc:docMk/>
            <pc:sldMk cId="989528442" sldId="257"/>
            <ac:spMk id="6" creationId="{81AEC80A-7A40-D80C-3C7A-5A65C644BBB2}"/>
          </ac:spMkLst>
        </pc:spChg>
        <pc:picChg chg="del">
          <ac:chgData name="Ndegwa, Linus (CDC/GHC/DGHP)" userId="90869ba8-2dd7-483d-909e-ecbb061f2b08" providerId="ADAL" clId="{A8E1E351-00FA-4340-9CAA-8DED074381CA}" dt="2025-08-18T12:12:46.526" v="69" actId="478"/>
          <ac:picMkLst>
            <pc:docMk/>
            <pc:sldMk cId="989528442" sldId="257"/>
            <ac:picMk id="7" creationId="{9831D9DD-6FA1-200F-D77A-9F7C9224D46E}"/>
          </ac:picMkLst>
        </pc:picChg>
        <pc:picChg chg="add mod">
          <ac:chgData name="Ndegwa, Linus (CDC/GHC/DGHP)" userId="90869ba8-2dd7-483d-909e-ecbb061f2b08" providerId="ADAL" clId="{A8E1E351-00FA-4340-9CAA-8DED074381CA}" dt="2025-08-18T12:32:25.613" v="87" actId="1076"/>
          <ac:picMkLst>
            <pc:docMk/>
            <pc:sldMk cId="989528442" sldId="257"/>
            <ac:picMk id="9" creationId="{637255D0-F9C3-D4F7-A997-2989F6920D10}"/>
          </ac:picMkLst>
        </pc:picChg>
      </pc:sldChg>
      <pc:sldChg chg="modSp mod">
        <pc:chgData name="Ndegwa, Linus (CDC/GHC/DGHP)" userId="90869ba8-2dd7-483d-909e-ecbb061f2b08" providerId="ADAL" clId="{A8E1E351-00FA-4340-9CAA-8DED074381CA}" dt="2025-08-18T12:13:42.728" v="76" actId="20577"/>
        <pc:sldMkLst>
          <pc:docMk/>
          <pc:sldMk cId="2404167853" sldId="258"/>
        </pc:sldMkLst>
        <pc:spChg chg="mod">
          <ac:chgData name="Ndegwa, Linus (CDC/GHC/DGHP)" userId="90869ba8-2dd7-483d-909e-ecbb061f2b08" providerId="ADAL" clId="{A8E1E351-00FA-4340-9CAA-8DED074381CA}" dt="2025-08-18T12:13:42.728" v="76" actId="20577"/>
          <ac:spMkLst>
            <pc:docMk/>
            <pc:sldMk cId="2404167853" sldId="258"/>
            <ac:spMk id="7" creationId="{E23AFD06-ED51-85B8-9F30-D22AF0823852}"/>
          </ac:spMkLst>
        </pc:spChg>
      </pc:sldChg>
      <pc:sldChg chg="modSp">
        <pc:chgData name="Ndegwa, Linus (CDC/GHC/DGHP)" userId="90869ba8-2dd7-483d-909e-ecbb061f2b08" providerId="ADAL" clId="{A8E1E351-00FA-4340-9CAA-8DED074381CA}" dt="2025-08-18T12:15:08.331" v="81"/>
        <pc:sldMkLst>
          <pc:docMk/>
          <pc:sldMk cId="2485494332" sldId="259"/>
        </pc:sldMkLst>
        <pc:spChg chg="mod">
          <ac:chgData name="Ndegwa, Linus (CDC/GHC/DGHP)" userId="90869ba8-2dd7-483d-909e-ecbb061f2b08" providerId="ADAL" clId="{A8E1E351-00FA-4340-9CAA-8DED074381CA}" dt="2025-08-18T12:15:08.331" v="81"/>
          <ac:spMkLst>
            <pc:docMk/>
            <pc:sldMk cId="2485494332" sldId="259"/>
            <ac:spMk id="4" creationId="{4F4156DD-B912-EEE7-ACC5-95D1B981DE1A}"/>
          </ac:spMkLst>
        </pc:spChg>
      </pc:sldChg>
      <pc:sldChg chg="modSp mod">
        <pc:chgData name="Ndegwa, Linus (CDC/GHC/DGHP)" userId="90869ba8-2dd7-483d-909e-ecbb061f2b08" providerId="ADAL" clId="{A8E1E351-00FA-4340-9CAA-8DED074381CA}" dt="2025-08-18T12:14:37.918" v="79"/>
        <pc:sldMkLst>
          <pc:docMk/>
          <pc:sldMk cId="3792746896" sldId="260"/>
        </pc:sldMkLst>
        <pc:spChg chg="mod">
          <ac:chgData name="Ndegwa, Linus (CDC/GHC/DGHP)" userId="90869ba8-2dd7-483d-909e-ecbb061f2b08" providerId="ADAL" clId="{A8E1E351-00FA-4340-9CAA-8DED074381CA}" dt="2025-08-18T12:14:37.918" v="79"/>
          <ac:spMkLst>
            <pc:docMk/>
            <pc:sldMk cId="3792746896" sldId="260"/>
            <ac:spMk id="8" creationId="{94D0B3E2-43B5-6C9C-31B3-8E09676CDCA4}"/>
          </ac:spMkLst>
        </pc:spChg>
      </pc:sldChg>
      <pc:sldChg chg="del">
        <pc:chgData name="Ndegwa, Linus (CDC/GHC/DGHP)" userId="90869ba8-2dd7-483d-909e-ecbb061f2b08" providerId="ADAL" clId="{A8E1E351-00FA-4340-9CAA-8DED074381CA}" dt="2025-08-18T12:13:22.046" v="75" actId="47"/>
        <pc:sldMkLst>
          <pc:docMk/>
          <pc:sldMk cId="1418306999" sldId="261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669528799" sldId="262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0" sldId="3679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929385977" sldId="3680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3145808967" sldId="3681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1627983858" sldId="3682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816608638" sldId="3683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2796173552" sldId="3685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2963688262" sldId="3686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1587983229" sldId="3687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1433579917" sldId="3688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3376152408" sldId="3689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2139789279" sldId="3690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1933535918" sldId="2147376012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2673698768" sldId="2147376107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3252542684" sldId="2147481369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100551656" sldId="2147481422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4274448204" sldId="2147481493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291846264" sldId="2147481502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3035594393" sldId="2147481503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3566944768" sldId="2147481504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976673120" sldId="2147481505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3807087759" sldId="2147481506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3537240814" sldId="2147481508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2306713405" sldId="2147481509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1287502094" sldId="2147481510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3187285987" sldId="2147481511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1877681277" sldId="2147481512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1655469215" sldId="2147481514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1515973122" sldId="2147481515"/>
        </pc:sldMkLst>
      </pc:sldChg>
      <pc:sldChg chg="del">
        <pc:chgData name="Ndegwa, Linus (CDC/GHC/DGHP)" userId="90869ba8-2dd7-483d-909e-ecbb061f2b08" providerId="ADAL" clId="{A8E1E351-00FA-4340-9CAA-8DED074381CA}" dt="2025-08-18T12:10:21.119" v="0" actId="47"/>
        <pc:sldMkLst>
          <pc:docMk/>
          <pc:sldMk cId="3657724514" sldId="2147481516"/>
        </pc:sldMkLst>
      </pc:sldChg>
      <pc:sldMasterChg chg="delSldLayout">
        <pc:chgData name="Ndegwa, Linus (CDC/GHC/DGHP)" userId="90869ba8-2dd7-483d-909e-ecbb061f2b08" providerId="ADAL" clId="{A8E1E351-00FA-4340-9CAA-8DED074381CA}" dt="2025-08-18T12:10:21.119" v="0" actId="47"/>
        <pc:sldMasterMkLst>
          <pc:docMk/>
          <pc:sldMasterMk cId="2032390510" sldId="2147483763"/>
        </pc:sldMasterMkLst>
        <pc:sldLayoutChg chg="del">
          <pc:chgData name="Ndegwa, Linus (CDC/GHC/DGHP)" userId="90869ba8-2dd7-483d-909e-ecbb061f2b08" providerId="ADAL" clId="{A8E1E351-00FA-4340-9CAA-8DED074381CA}" dt="2025-08-18T12:10:21.119" v="0" actId="47"/>
          <pc:sldLayoutMkLst>
            <pc:docMk/>
            <pc:sldMasterMk cId="2032390510" sldId="2147483763"/>
            <pc:sldLayoutMk cId="2378399069" sldId="214748378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58DFE-2E42-43CF-9853-647A6C90BBE5}" type="datetimeFigureOut">
              <a:rPr lang="LID4096" smtClean="0"/>
              <a:t>09/15/2025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2A182-1905-4E68-9834-91F7DAD6A9D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65528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NOT FROM A VIRUS. NOT FROM WAR. FROM DRUG-RESISTANT INFECTIONS.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2A182-1905-4E68-9834-91F7DAD6A9DE}" type="slidenum">
              <a:rPr lang="LID4096" smtClean="0"/>
              <a:t>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45173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2A182-1905-4E68-9834-91F7DAD6A9DE}" type="slidenum">
              <a:rPr lang="LID4096" smtClean="0"/>
              <a:t>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43504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AB70-D3ED-4281-B6A9-15666115E052}" type="datetime1">
              <a:rPr lang="LID4096" smtClean="0"/>
              <a:t>09/15/2025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9819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D1EE-ADBF-4689-B862-4B60D3FEEBBC}" type="datetime1">
              <a:rPr lang="LID4096" smtClean="0"/>
              <a:t>09/15/2025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8129624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D1EE-ADBF-4689-B862-4B60D3FEEBBC}" type="datetime1">
              <a:rPr lang="LID4096" smtClean="0"/>
              <a:t>09/15/2025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6190915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D1EE-ADBF-4689-B862-4B60D3FEEBBC}" type="datetime1">
              <a:rPr lang="LID4096" smtClean="0"/>
              <a:t>09/15/2025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70908077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D1EE-ADBF-4689-B862-4B60D3FEEBBC}" type="datetime1">
              <a:rPr lang="LID4096" smtClean="0"/>
              <a:t>09/15/2025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2894890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D1EE-ADBF-4689-B862-4B60D3FEEBBC}" type="datetime1">
              <a:rPr lang="LID4096" smtClean="0"/>
              <a:t>09/15/2025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63281423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6CE63-2925-47E9-8148-ED56DB7B752E}" type="datetime1">
              <a:rPr lang="LID4096" smtClean="0"/>
              <a:t>09/15/2025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93889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ED08-5519-4064-861B-63648B036C6D}" type="datetime1">
              <a:rPr lang="LID4096" smtClean="0"/>
              <a:t>09/15/2025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7751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295EE-8216-4953-A17A-4F5DA22E5560}" type="datetime1">
              <a:rPr lang="LID4096" smtClean="0"/>
              <a:t>09/15/2025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95676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CBA7-2AB1-41A0-8A95-EF474F0F156C}" type="datetime1">
              <a:rPr lang="LID4096" smtClean="0"/>
              <a:t>09/15/2025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1563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4315-B90D-4CA6-9127-F79739044021}" type="datetime1">
              <a:rPr lang="LID4096" smtClean="0"/>
              <a:t>09/15/2025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23795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4950-9D66-4094-83AD-543D00588B8F}" type="datetime1">
              <a:rPr lang="LID4096" smtClean="0"/>
              <a:t>09/15/2025</a:t>
            </a:fld>
            <a:endParaRPr lang="LID4096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1140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6EE6-00BC-4182-89CF-0FE8B18094D8}" type="datetime1">
              <a:rPr lang="LID4096" smtClean="0"/>
              <a:t>09/15/2025</a:t>
            </a:fld>
            <a:endParaRPr lang="LID4096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31905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BD05-B17B-4094-87CC-7F8425C00083}" type="datetime1">
              <a:rPr lang="LID4096" smtClean="0"/>
              <a:t>09/15/2025</a:t>
            </a:fld>
            <a:endParaRPr lang="LID4096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12371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3DC37-B767-4BE5-B161-18DD5F0A442D}" type="datetime1">
              <a:rPr lang="LID4096" smtClean="0"/>
              <a:t>09/15/2025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1579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B680-CD22-438A-813E-90B26DBD96CF}" type="datetime1">
              <a:rPr lang="LID4096" smtClean="0"/>
              <a:t>09/15/2025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63934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AD1EE-ADBF-4689-B862-4B60D3FEEBBC}" type="datetime1">
              <a:rPr lang="LID4096" smtClean="0"/>
              <a:t>09/15/2025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3239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ID4096"/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ID4096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ID4096"/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ID4096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ID4096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02A01C-5037-4788-21F4-2AE17BD13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513" y="0"/>
            <a:ext cx="5781367" cy="2069110"/>
          </a:xfrm>
        </p:spPr>
        <p:txBody>
          <a:bodyPr anchor="ctr">
            <a:normAutofit fontScale="90000"/>
          </a:bodyPr>
          <a:lstStyle/>
          <a:p>
            <a:r>
              <a:rPr lang="en-US" altLang="en-US" b="1" dirty="0" smtClean="0">
                <a:solidFill>
                  <a:schemeClr val="tx1"/>
                </a:solidFill>
              </a:rPr>
              <a:t>A Healthier Future Starts in the Classroom: Integrating IPC, AMR and One health in Schools.</a:t>
            </a:r>
            <a:endParaRPr lang="LID4096" b="1" dirty="0">
              <a:solidFill>
                <a:schemeClr val="tx1"/>
              </a:solidFill>
            </a:endParaRPr>
          </a:p>
        </p:txBody>
      </p:sp>
      <p:pic>
        <p:nvPicPr>
          <p:cNvPr id="8" name="Picture 7" descr="A blue circle with a hand and a drop of water on it&#10;&#10;Description automatically generated">
            <a:extLst>
              <a:ext uri="{FF2B5EF4-FFF2-40B4-BE49-F238E27FC236}">
                <a16:creationId xmlns:a16="http://schemas.microsoft.com/office/drawing/2014/main" id="{EB773337-D6EB-7AA9-3161-005293C1C9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1" y="1491546"/>
            <a:ext cx="3856774" cy="38664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E19D2-11B7-8886-50FE-91F2A3A57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3489" y="3543123"/>
            <a:ext cx="5606312" cy="2034499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ZA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Frederick </a:t>
            </a:r>
            <a:r>
              <a:rPr lang="en-ZA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Akello	</a:t>
            </a:r>
          </a:p>
          <a:p>
            <a:pPr marL="0" indent="0">
              <a:buNone/>
            </a:pPr>
            <a:r>
              <a:rPr lang="en-ZA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Pharmaceutical Technologist,</a:t>
            </a:r>
          </a:p>
          <a:p>
            <a:pPr marL="0" indent="0">
              <a:buNone/>
            </a:pPr>
            <a:r>
              <a:rPr lang="en-ZA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Antimicrobial </a:t>
            </a:r>
            <a:r>
              <a:rPr lang="en-ZA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Steward</a:t>
            </a:r>
            <a:endParaRPr lang="en-ZA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Malindi Sub-County Hospital</a:t>
            </a:r>
            <a:endParaRPr lang="en-ZA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 sz="24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3B2FBD-0A7F-F098-F07E-2484F2589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2553" y="6041362"/>
            <a:ext cx="56618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0D0C9AF-4D20-49D8-81AA-701CE21054A6}" type="slidenum">
              <a:rPr lang="LID4096">
                <a:solidFill>
                  <a:srgbClr val="5FCBEF"/>
                </a:solidFill>
              </a:rPr>
              <a:pPr>
                <a:spcAft>
                  <a:spcPts val="600"/>
                </a:spcAft>
              </a:pPr>
              <a:t>1</a:t>
            </a:fld>
            <a:endParaRPr lang="LID4096" dirty="0">
              <a:solidFill>
                <a:srgbClr val="5FCBEF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1AEC80A-7A40-D80C-3C7A-5A65C644BB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1979193" y="5881688"/>
            <a:ext cx="8702640" cy="365125"/>
          </a:xfrm>
        </p:spPr>
        <p:txBody>
          <a:bodyPr/>
          <a:lstStyle/>
          <a:p>
            <a:r>
              <a:rPr lang="en-US" sz="1400" i="1" dirty="0">
                <a:solidFill>
                  <a:srgbClr val="005B84"/>
                </a:solidFill>
              </a:rPr>
              <a:t>Integrating One Health Approach and Antimicrobial Resistance in Infection Prevention and Control for Universal Health Coverage</a:t>
            </a:r>
            <a:endParaRPr lang="LID4096" sz="2800" dirty="0">
              <a:solidFill>
                <a:srgbClr val="005B84"/>
              </a:solidFill>
            </a:endParaRPr>
          </a:p>
        </p:txBody>
      </p:sp>
      <p:pic>
        <p:nvPicPr>
          <p:cNvPr id="9" name="Camera 8">
            <a:extLst>
              <a:ext uri="{FF2B5EF4-FFF2-40B4-BE49-F238E27FC236}">
                <a16:creationId xmlns:a16="http://schemas.microsoft.com/office/drawing/2014/main" id="{637255D0-F9C3-D4F7-A997-2989F6920D10}"/>
              </a:ext>
            </a:extLst>
          </p:cNvPr>
          <p:cNvPicPr>
            <a:picLocks noChangeAspect="1"/>
            <a:extLst>
              <a:ext uri="{51228E76-BA90-4043-B771-695A4F85340A}">
                <alf:liveFeedProps xmlns=""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9793" y="1729503"/>
            <a:ext cx="2057400" cy="2057400"/>
          </a:xfrm>
          <a:prstGeom prst="ellipse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F03E9B44-688C-2128-90AF-05A21FDE575F}"/>
              </a:ext>
            </a:extLst>
          </p:cNvPr>
          <p:cNvSpPr txBox="1">
            <a:spLocks/>
          </p:cNvSpPr>
          <p:nvPr/>
        </p:nvSpPr>
        <p:spPr>
          <a:xfrm>
            <a:off x="4882967" y="2520623"/>
            <a:ext cx="1957132" cy="844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Head Shot</a:t>
            </a:r>
            <a:endParaRPr lang="en-ZA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28345" y="1712541"/>
            <a:ext cx="2124766" cy="216497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8952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1,700+ Child Washing Hands At School Stock Photos, Pictures &amp; Royalty-Free  Images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854" y="4184068"/>
            <a:ext cx="4358146" cy="29054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05CC05-07FC-61FC-22C8-9D6375F67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4086"/>
          </a:xfrm>
        </p:spPr>
        <p:txBody>
          <a:bodyPr/>
          <a:lstStyle/>
          <a:p>
            <a:r>
              <a:rPr lang="en-US" b="1" dirty="0"/>
              <a:t>Proof of Concept: The Ripple Effect</a:t>
            </a:r>
            <a:endParaRPr lang="LID4096" dirty="0">
              <a:solidFill>
                <a:srgbClr val="005B8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7B07C-A86F-A7C1-BA61-34DDA5CE7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72" y="1345567"/>
            <a:ext cx="9745884" cy="483772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EDUCATION </a:t>
            </a: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IS A VIRUS MORE POWERFUL THAN ANY </a:t>
            </a:r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PATHOGEN </a:t>
            </a: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IT SPREADS.</a:t>
            </a:r>
          </a:p>
          <a:p>
            <a:r>
              <a:rPr lang="en-US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The Student</a:t>
            </a: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learns proper handwashing → reduces infections </a:t>
            </a:r>
            <a:r>
              <a:rPr lang="en-US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at Home.</a:t>
            </a:r>
            <a:endParaRPr lang="en-US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The Agriculture Student</a:t>
            </a: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learns responsible drug use → protects the </a:t>
            </a:r>
            <a:r>
              <a:rPr lang="en-US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Food </a:t>
            </a:r>
            <a:r>
              <a:rPr lang="en-US" sz="24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Supply.</a:t>
            </a: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The </a:t>
            </a:r>
            <a:r>
              <a:rPr lang="en-US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Community</a:t>
            </a: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becomes informed → demands better practices from </a:t>
            </a:r>
            <a:r>
              <a:rPr lang="en-US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Leaders.</a:t>
            </a:r>
            <a:endParaRPr lang="en-US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This is how we achieve herd immunity against </a:t>
            </a:r>
            <a:endParaRPr lang="en-US" sz="2400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misinformation</a:t>
            </a: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. </a:t>
            </a:r>
            <a:endParaRPr lang="en-US" sz="2400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This </a:t>
            </a: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is the ripple that becomes a wave.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8E924-4D85-8DF6-37DB-657E99F2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10</a:t>
            </a:fld>
            <a:endParaRPr lang="LID4096"/>
          </a:p>
        </p:txBody>
      </p:sp>
      <p:pic>
        <p:nvPicPr>
          <p:cNvPr id="6" name="Picture 5" descr="A blue circle with a hand and a drop of water on it&#10;&#10;Description automatically generated">
            <a:extLst>
              <a:ext uri="{FF2B5EF4-FFF2-40B4-BE49-F238E27FC236}">
                <a16:creationId xmlns:a16="http://schemas.microsoft.com/office/drawing/2014/main" id="{A32FB3A7-7FF0-E0BC-CC36-9AFF95D144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288" y="237485"/>
            <a:ext cx="2060996" cy="2065029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D0B3E2-43B5-6C9C-31B3-8E09676CDC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333205" y="6183287"/>
            <a:ext cx="8702640" cy="365125"/>
          </a:xfrm>
        </p:spPr>
        <p:txBody>
          <a:bodyPr/>
          <a:lstStyle/>
          <a:p>
            <a:r>
              <a:rPr lang="en-US" i="1" dirty="0">
                <a:solidFill>
                  <a:srgbClr val="005B84"/>
                </a:solidFill>
              </a:rPr>
              <a:t>Integrating One Health Approach and Antimicrobial Resistance in Infection Prevention and Control for Universal Health Coverage</a:t>
            </a:r>
            <a:endParaRPr lang="LID4096" sz="1400" dirty="0">
              <a:solidFill>
                <a:srgbClr val="005B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29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5CC05-07FC-61FC-22C8-9D6375F67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9362"/>
          </a:xfrm>
        </p:spPr>
        <p:txBody>
          <a:bodyPr/>
          <a:lstStyle/>
          <a:p>
            <a:r>
              <a:rPr lang="en-US" b="1" dirty="0"/>
              <a:t>The Return on Investment: A Future</a:t>
            </a:r>
            <a:endParaRPr lang="LID4096" dirty="0">
              <a:solidFill>
                <a:srgbClr val="005B8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7B07C-A86F-A7C1-BA61-34DDA5CE7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205" y="1388963"/>
            <a:ext cx="8940797" cy="465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Investing here is no</a:t>
            </a:r>
            <a:r>
              <a:rPr lang="en-US" sz="24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t an expense</a:t>
            </a:r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. It is the </a:t>
            </a:r>
            <a:r>
              <a:rPr lang="en-US" sz="24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ultimate prevention</a:t>
            </a: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which in turns;</a:t>
            </a:r>
          </a:p>
          <a:p>
            <a:pPr lvl="1"/>
            <a:r>
              <a:rPr lang="en-US" sz="22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Saves </a:t>
            </a:r>
            <a:r>
              <a:rPr lang="en-US" sz="2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Lives</a:t>
            </a:r>
            <a:r>
              <a:rPr lang="en-US" sz="2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: Slows AMR, protects our antibiotic arsenal.</a:t>
            </a:r>
          </a:p>
          <a:p>
            <a:pPr lvl="1"/>
            <a:r>
              <a:rPr lang="en-US" sz="2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Saves Money</a:t>
            </a:r>
            <a:r>
              <a:rPr lang="en-US" sz="2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: Reduces healthcare costs, secures food production.</a:t>
            </a:r>
          </a:p>
          <a:p>
            <a:pPr lvl="1"/>
            <a:r>
              <a:rPr lang="en-US" sz="2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Builds Resilience:</a:t>
            </a:r>
            <a:r>
              <a:rPr lang="en-US" sz="2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Creates a generation of informed citizens who think critically about health.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We can pay for education now, or we will </a:t>
            </a:r>
            <a:endParaRPr lang="en-US" sz="2200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lvl="1"/>
            <a:r>
              <a:rPr lang="en-US" sz="22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pay </a:t>
            </a:r>
            <a:r>
              <a:rPr lang="en-US" sz="2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infinitely more in lives and </a:t>
            </a:r>
            <a:r>
              <a:rPr lang="en-US" sz="22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treasure later.</a:t>
            </a:r>
            <a:endParaRPr lang="en-US" sz="2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8E924-4D85-8DF6-37DB-657E99F2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11</a:t>
            </a:fld>
            <a:endParaRPr lang="LID4096"/>
          </a:p>
        </p:txBody>
      </p:sp>
      <p:pic>
        <p:nvPicPr>
          <p:cNvPr id="6" name="Picture 5" descr="A blue circle with a hand and a drop of water on it&#10;&#10;Description automatically generated">
            <a:extLst>
              <a:ext uri="{FF2B5EF4-FFF2-40B4-BE49-F238E27FC236}">
                <a16:creationId xmlns:a16="http://schemas.microsoft.com/office/drawing/2014/main" id="{A32FB3A7-7FF0-E0BC-CC36-9AFF95D144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288" y="237485"/>
            <a:ext cx="2060996" cy="2065029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D0B3E2-43B5-6C9C-31B3-8E09676CDC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333205" y="6183287"/>
            <a:ext cx="8702640" cy="365125"/>
          </a:xfrm>
        </p:spPr>
        <p:txBody>
          <a:bodyPr/>
          <a:lstStyle/>
          <a:p>
            <a:r>
              <a:rPr lang="en-US" i="1" dirty="0">
                <a:solidFill>
                  <a:srgbClr val="005B84"/>
                </a:solidFill>
              </a:rPr>
              <a:t>Integrating One Health Approach and Antimicrobial Resistance in Infection Prevention and Control for Universal Health Coverage</a:t>
            </a:r>
            <a:endParaRPr lang="LID4096" sz="1400" dirty="0">
              <a:solidFill>
                <a:srgbClr val="005B84"/>
              </a:solidFill>
            </a:endParaRPr>
          </a:p>
        </p:txBody>
      </p:sp>
      <p:pic>
        <p:nvPicPr>
          <p:cNvPr id="6146" name="Picture 2" descr="A group of diverse teenagers are smiling and posing for a photo they are  all wearing casual clothes and look happy and relaxed | Premium  AI-gener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410" y="4173584"/>
            <a:ext cx="4787590" cy="26844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11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5CC05-07FC-61FC-22C8-9D6375F67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00" y="609600"/>
            <a:ext cx="9679288" cy="7793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Our Call to Action: Be the Antibiotic for Ignorance</a:t>
            </a:r>
            <a:endParaRPr lang="LID4096" dirty="0">
              <a:solidFill>
                <a:srgbClr val="005B8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7B07C-A86F-A7C1-BA61-34DDA5CE7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99" y="1388963"/>
            <a:ext cx="9974001" cy="4652400"/>
          </a:xfrm>
        </p:spPr>
        <p:txBody>
          <a:bodyPr>
            <a:noAutofit/>
          </a:bodyPr>
          <a:lstStyle/>
          <a:p>
            <a:r>
              <a:rPr lang="en-US" sz="23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THIS </a:t>
            </a:r>
            <a:r>
              <a:rPr lang="en-US" sz="23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IS NOT A REQUEST. IT IS AN URGENT APPEAL TO ACTION.</a:t>
            </a:r>
          </a:p>
          <a:p>
            <a:r>
              <a:rPr lang="en-US" sz="23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We call on policymakers to INTEGRATE this into national curricula.</a:t>
            </a:r>
          </a:p>
          <a:p>
            <a:r>
              <a:rPr lang="en-US" sz="23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We call on educators to CHAMPION this in their classrooms.</a:t>
            </a:r>
          </a:p>
          <a:p>
            <a:r>
              <a:rPr lang="en-US" sz="23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We call on global health leaders to FUND this critical work.</a:t>
            </a:r>
          </a:p>
          <a:p>
            <a:r>
              <a:rPr lang="en-US" sz="23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Let us not be the generation that stood by as the miracles of modern medicine faded.</a:t>
            </a:r>
          </a:p>
          <a:p>
            <a:r>
              <a:rPr lang="en-US" sz="23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Let us be the generation that educated its way out of crisis.</a:t>
            </a:r>
          </a:p>
          <a:p>
            <a:r>
              <a:rPr lang="en-US" sz="23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The next chapter of human health starts not in a lab, but in a classroom.</a:t>
            </a:r>
          </a:p>
          <a:p>
            <a:r>
              <a:rPr lang="en-US" sz="23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Let's write it together.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8E924-4D85-8DF6-37DB-657E99F2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12</a:t>
            </a:fld>
            <a:endParaRPr lang="LID4096"/>
          </a:p>
        </p:txBody>
      </p:sp>
      <p:pic>
        <p:nvPicPr>
          <p:cNvPr id="6" name="Picture 5" descr="A blue circle with a hand and a drop of water on it&#10;&#10;Description automatically generated">
            <a:extLst>
              <a:ext uri="{FF2B5EF4-FFF2-40B4-BE49-F238E27FC236}">
                <a16:creationId xmlns:a16="http://schemas.microsoft.com/office/drawing/2014/main" id="{A32FB3A7-7FF0-E0BC-CC36-9AFF95D144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288" y="237485"/>
            <a:ext cx="2060996" cy="2065029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D0B3E2-43B5-6C9C-31B3-8E09676CDC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333205" y="6183287"/>
            <a:ext cx="8702640" cy="365125"/>
          </a:xfrm>
        </p:spPr>
        <p:txBody>
          <a:bodyPr/>
          <a:lstStyle/>
          <a:p>
            <a:r>
              <a:rPr lang="en-US" i="1" dirty="0">
                <a:solidFill>
                  <a:srgbClr val="005B84"/>
                </a:solidFill>
              </a:rPr>
              <a:t>Integrating One Health Approach and Antimicrobial Resistance in Infection Prevention and Control for Universal Health Coverage</a:t>
            </a:r>
            <a:endParaRPr lang="LID4096" sz="1400" dirty="0">
              <a:solidFill>
                <a:srgbClr val="005B84"/>
              </a:solidFill>
            </a:endParaRPr>
          </a:p>
        </p:txBody>
      </p:sp>
      <p:pic>
        <p:nvPicPr>
          <p:cNvPr id="7172" name="Picture 4" descr="Free Hands Reaching Up Image | Download at StockCa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322" y="4609631"/>
            <a:ext cx="3761678" cy="22599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05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2CB00E-1B53-FB26-895A-8FCB1D253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13</a:t>
            </a:fld>
            <a:endParaRPr lang="LID4096"/>
          </a:p>
        </p:txBody>
      </p:sp>
      <p:pic>
        <p:nvPicPr>
          <p:cNvPr id="6" name="Picture 5" descr="A blue circle with a hand and a drop of water on it&#10;&#10;Description automatically generated">
            <a:extLst>
              <a:ext uri="{FF2B5EF4-FFF2-40B4-BE49-F238E27FC236}">
                <a16:creationId xmlns:a16="http://schemas.microsoft.com/office/drawing/2014/main" id="{C7CACC85-C470-D9B9-7F85-803707E0A8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99" y="116835"/>
            <a:ext cx="2397853" cy="2402545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23AFD06-ED51-85B8-9F30-D22AF08238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>
                <a:solidFill>
                  <a:srgbClr val="005B84"/>
                </a:solidFill>
              </a:rPr>
              <a:t>IPNET-K Conference 2025</a:t>
            </a:r>
            <a:endParaRPr lang="LID4096" sz="1600" dirty="0">
              <a:solidFill>
                <a:srgbClr val="005B84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0140F2-01E6-F179-1C9B-AAB99B1204F7}"/>
              </a:ext>
            </a:extLst>
          </p:cNvPr>
          <p:cNvSpPr txBox="1">
            <a:spLocks/>
          </p:cNvSpPr>
          <p:nvPr/>
        </p:nvSpPr>
        <p:spPr>
          <a:xfrm>
            <a:off x="892097" y="3267308"/>
            <a:ext cx="9515349" cy="158533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"The greatest medicine of all is teaching people how not to need it."- Hippocrates</a:t>
            </a:r>
            <a:endParaRPr lang="en-US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218" name="Picture 2" descr="550+ African Child Pictures | Download Free Images on Unsplash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540" y="0"/>
            <a:ext cx="3784923" cy="30064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16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2CB00E-1B53-FB26-895A-8FCB1D253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14</a:t>
            </a:fld>
            <a:endParaRPr lang="LID4096"/>
          </a:p>
        </p:txBody>
      </p:sp>
      <p:pic>
        <p:nvPicPr>
          <p:cNvPr id="6" name="Picture 5" descr="A blue circle with a hand and a drop of water on it&#10;&#10;Description automatically generated">
            <a:extLst>
              <a:ext uri="{FF2B5EF4-FFF2-40B4-BE49-F238E27FC236}">
                <a16:creationId xmlns:a16="http://schemas.microsoft.com/office/drawing/2014/main" id="{C7CACC85-C470-D9B9-7F85-803707E0A8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99" y="116835"/>
            <a:ext cx="2397853" cy="2402545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23AFD06-ED51-85B8-9F30-D22AF08238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>
                <a:solidFill>
                  <a:srgbClr val="005B84"/>
                </a:solidFill>
              </a:rPr>
              <a:t>IPNET-K Conference 2025</a:t>
            </a:r>
            <a:endParaRPr lang="LID4096" sz="1600" dirty="0">
              <a:solidFill>
                <a:srgbClr val="005B84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0140F2-01E6-F179-1C9B-AAB99B1204F7}"/>
              </a:ext>
            </a:extLst>
          </p:cNvPr>
          <p:cNvSpPr txBox="1">
            <a:spLocks/>
          </p:cNvSpPr>
          <p:nvPr/>
        </p:nvSpPr>
        <p:spPr>
          <a:xfrm>
            <a:off x="892097" y="3267307"/>
            <a:ext cx="9515349" cy="22869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                      THANK YOU</a:t>
            </a:r>
          </a:p>
          <a:p>
            <a:endParaRPr lang="en-US" b="1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Acknowledgement: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Malindi SCH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IPNET KENYA</a:t>
            </a:r>
          </a:p>
          <a:p>
            <a:endParaRPr lang="en-US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218" name="Picture 2" descr="550+ African Child Pictures | Download Free Images on Unsplash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540" y="0"/>
            <a:ext cx="3784923" cy="30064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43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5CC05-07FC-61FC-22C8-9D6375F67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5454"/>
          </a:xfrm>
        </p:spPr>
        <p:txBody>
          <a:bodyPr/>
          <a:lstStyle/>
          <a:p>
            <a:r>
              <a:rPr lang="en-US" b="1" dirty="0"/>
              <a:t>Introduction: The Silent Crisis</a:t>
            </a:r>
            <a:endParaRPr lang="LID4096" dirty="0">
              <a:solidFill>
                <a:srgbClr val="005B8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7B07C-A86F-A7C1-BA61-34DDA5CE7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493" y="1405055"/>
            <a:ext cx="9363919" cy="46363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The Growing Threat of Antimicrobial Resistance (AMR) </a:t>
            </a:r>
            <a:endParaRPr lang="en-US" sz="2400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AMR </a:t>
            </a: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is the </a:t>
            </a:r>
            <a:r>
              <a:rPr lang="en-US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silent pandemic</a:t>
            </a: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already raging in our hospitals, our farms, our </a:t>
            </a:r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environment</a:t>
            </a:r>
          </a:p>
          <a:p>
            <a:endParaRPr lang="en-US" sz="2400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In 2019: AMR contributed to ~5 million deaths globally.</a:t>
            </a:r>
          </a:p>
          <a:p>
            <a:endParaRPr lang="en-US" sz="2400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1.27 million deaths were directly attributable to drug-resistant infections.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4156DD-B912-EEE7-ACC5-95D1B981DE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333205" y="6183287"/>
            <a:ext cx="8702640" cy="365125"/>
          </a:xfrm>
        </p:spPr>
        <p:txBody>
          <a:bodyPr/>
          <a:lstStyle/>
          <a:p>
            <a:r>
              <a:rPr lang="en-US" sz="1400" i="1" dirty="0">
                <a:solidFill>
                  <a:srgbClr val="005B84"/>
                </a:solidFill>
              </a:rPr>
              <a:t>Integrating One Health Approach and Antimicrobial Resistance in Infection Prevention and Control for Universal Health Coverage</a:t>
            </a:r>
            <a:endParaRPr lang="LID4096" sz="2800" dirty="0">
              <a:solidFill>
                <a:srgbClr val="005B84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8E924-4D85-8DF6-37DB-657E99F2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88988"/>
            <a:ext cx="683339" cy="365125"/>
          </a:xfrm>
        </p:spPr>
        <p:txBody>
          <a:bodyPr/>
          <a:lstStyle/>
          <a:p>
            <a:fld id="{E0D0C9AF-4D20-49D8-81AA-701CE21054A6}" type="slidenum">
              <a:rPr lang="LID4096" smtClean="0"/>
              <a:t>2</a:t>
            </a:fld>
            <a:endParaRPr lang="LID4096"/>
          </a:p>
        </p:txBody>
      </p:sp>
      <p:pic>
        <p:nvPicPr>
          <p:cNvPr id="6" name="Picture 5" descr="A blue circle with a hand and a drop of water on it&#10;&#10;Description automatically generated">
            <a:extLst>
              <a:ext uri="{FF2B5EF4-FFF2-40B4-BE49-F238E27FC236}">
                <a16:creationId xmlns:a16="http://schemas.microsoft.com/office/drawing/2014/main" id="{A32FB3A7-7FF0-E0BC-CC36-9AFF95D144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288" y="237485"/>
            <a:ext cx="2060996" cy="2065029"/>
          </a:xfrm>
          <a:prstGeom prst="rect">
            <a:avLst/>
          </a:prstGeom>
        </p:spPr>
      </p:pic>
      <p:pic>
        <p:nvPicPr>
          <p:cNvPr id="8200" name="Picture 8" descr="Gram stain shows budding yeast like cells with pseudo hyphae along with...  | Download Scientific Diagram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971" y="4370096"/>
            <a:ext cx="2754120" cy="275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49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5CC05-07FC-61FC-22C8-9D6375F67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5454"/>
          </a:xfrm>
        </p:spPr>
        <p:txBody>
          <a:bodyPr/>
          <a:lstStyle/>
          <a:p>
            <a:r>
              <a:rPr lang="en-US" b="1" dirty="0"/>
              <a:t>Introduction: The Silent Crisis</a:t>
            </a:r>
            <a:endParaRPr lang="LID4096" dirty="0">
              <a:solidFill>
                <a:srgbClr val="005B8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7B07C-A86F-A7C1-BA61-34DDA5CE7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493" y="1405055"/>
            <a:ext cx="9363919" cy="46363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The Growing Threat of Antimicrobial Resistance (AMR) </a:t>
            </a:r>
            <a:r>
              <a:rPr lang="en-US" sz="2400" b="1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cont</a:t>
            </a:r>
            <a:r>
              <a:rPr lang="en-US" sz="24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…</a:t>
            </a:r>
            <a:endParaRPr lang="en-US" sz="2400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By </a:t>
            </a: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2050, it could kill </a:t>
            </a:r>
            <a:r>
              <a:rPr lang="en-US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10 million per year</a:t>
            </a: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more than cancer today.</a:t>
            </a:r>
          </a:p>
          <a:p>
            <a:endParaRPr lang="en-US" sz="2400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This </a:t>
            </a: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is the greatest health threat of the 21st century. And it is fueled by ignorance</a:t>
            </a:r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This is not science fiction; it is our current reality.</a:t>
            </a:r>
            <a:endParaRPr lang="en-US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endParaRPr lang="LID4096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4156DD-B912-EEE7-ACC5-95D1B981DE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333205" y="6183287"/>
            <a:ext cx="8702640" cy="365125"/>
          </a:xfrm>
        </p:spPr>
        <p:txBody>
          <a:bodyPr/>
          <a:lstStyle/>
          <a:p>
            <a:r>
              <a:rPr lang="en-US" sz="1400" i="1" dirty="0">
                <a:solidFill>
                  <a:srgbClr val="005B84"/>
                </a:solidFill>
              </a:rPr>
              <a:t>Integrating One Health Approach and Antimicrobial Resistance in Infection Prevention and Control for Universal Health Coverage</a:t>
            </a:r>
            <a:endParaRPr lang="LID4096" sz="2800" dirty="0">
              <a:solidFill>
                <a:srgbClr val="005B84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8E924-4D85-8DF6-37DB-657E99F2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88988"/>
            <a:ext cx="683339" cy="365125"/>
          </a:xfrm>
        </p:spPr>
        <p:txBody>
          <a:bodyPr/>
          <a:lstStyle/>
          <a:p>
            <a:fld id="{E0D0C9AF-4D20-49D8-81AA-701CE21054A6}" type="slidenum">
              <a:rPr lang="LID4096" smtClean="0"/>
              <a:t>3</a:t>
            </a:fld>
            <a:endParaRPr lang="LID4096"/>
          </a:p>
        </p:txBody>
      </p:sp>
      <p:pic>
        <p:nvPicPr>
          <p:cNvPr id="6" name="Picture 5" descr="A blue circle with a hand and a drop of water on it&#10;&#10;Description automatically generated">
            <a:extLst>
              <a:ext uri="{FF2B5EF4-FFF2-40B4-BE49-F238E27FC236}">
                <a16:creationId xmlns:a16="http://schemas.microsoft.com/office/drawing/2014/main" id="{A32FB3A7-7FF0-E0BC-CC36-9AFF95D144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288" y="237485"/>
            <a:ext cx="2060996" cy="2065029"/>
          </a:xfrm>
          <a:prstGeom prst="rect">
            <a:avLst/>
          </a:prstGeom>
        </p:spPr>
      </p:pic>
      <p:pic>
        <p:nvPicPr>
          <p:cNvPr id="8200" name="Picture 8" descr="Gram stain shows budding yeast like cells with pseudo hyphae along with...  | Download Scientific Diagram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971" y="4370096"/>
            <a:ext cx="2754120" cy="275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08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arents Comforting Child In Hospital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006" y="4572000"/>
            <a:ext cx="3443168" cy="22912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05CC05-07FC-61FC-22C8-9D6375F67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5093"/>
          </a:xfrm>
        </p:spPr>
        <p:txBody>
          <a:bodyPr/>
          <a:lstStyle/>
          <a:p>
            <a:r>
              <a:rPr lang="en-US" b="1" dirty="0"/>
              <a:t>Meet Amina. This is Personal.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7B07C-A86F-A7C1-BA61-34DDA5CE7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204" y="1918369"/>
            <a:ext cx="9181186" cy="3981068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Imagine</a:t>
            </a: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: A simple scrape. A common infection. The first antibiotic fails. The second. The last resort fails.</a:t>
            </a:r>
          </a:p>
          <a:p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This is the world we are building for Amina, for all our children.</a:t>
            </a:r>
          </a:p>
          <a:p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 world where a child’s life is threatened by a once-routine infection.</a:t>
            </a:r>
          </a:p>
          <a:p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 world where modern medicine loses its miracle.</a:t>
            </a:r>
          </a:p>
          <a:p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We are not just fighting bacteria. We are fighting time.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8E924-4D85-8DF6-37DB-657E99F2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4</a:t>
            </a:fld>
            <a:endParaRPr lang="LID4096"/>
          </a:p>
        </p:txBody>
      </p:sp>
      <p:pic>
        <p:nvPicPr>
          <p:cNvPr id="6" name="Picture 5" descr="A blue circle with a hand and a drop of water on it&#10;&#10;Description automatically generated">
            <a:extLst>
              <a:ext uri="{FF2B5EF4-FFF2-40B4-BE49-F238E27FC236}">
                <a16:creationId xmlns:a16="http://schemas.microsoft.com/office/drawing/2014/main" id="{A32FB3A7-7FF0-E0BC-CC36-9AFF95D144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288" y="237485"/>
            <a:ext cx="2060996" cy="2065029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D0B3E2-43B5-6C9C-31B3-8E09676CDC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333205" y="6183287"/>
            <a:ext cx="8702640" cy="365125"/>
          </a:xfrm>
        </p:spPr>
        <p:txBody>
          <a:bodyPr/>
          <a:lstStyle/>
          <a:p>
            <a:r>
              <a:rPr lang="en-US" i="1" dirty="0">
                <a:solidFill>
                  <a:srgbClr val="005B84"/>
                </a:solidFill>
              </a:rPr>
              <a:t>Integrating One Health Approach and Antimicrobial Resistance in Infection Prevention and Control for Universal Health Coverage</a:t>
            </a:r>
            <a:endParaRPr lang="LID4096" sz="1400" dirty="0">
              <a:solidFill>
                <a:srgbClr val="005B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74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5CC05-07FC-61FC-22C8-9D6375F67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9914"/>
          </a:xfrm>
        </p:spPr>
        <p:txBody>
          <a:bodyPr/>
          <a:lstStyle/>
          <a:p>
            <a:r>
              <a:rPr lang="en-US" b="1" dirty="0"/>
              <a:t>The Levers of the </a:t>
            </a:r>
            <a:r>
              <a:rPr lang="en-US" b="1" dirty="0" smtClean="0"/>
              <a:t>Crisis</a:t>
            </a:r>
            <a:endParaRPr lang="LID4096" dirty="0">
              <a:solidFill>
                <a:srgbClr val="005B8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7B07C-A86F-A7C1-BA61-34DDA5CE7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26917"/>
            <a:ext cx="9001954" cy="4837596"/>
          </a:xfrm>
        </p:spPr>
        <p:txBody>
          <a:bodyPr>
            <a:noAutofit/>
          </a:bodyPr>
          <a:lstStyle/>
          <a:p>
            <a:endParaRPr lang="en-US" sz="2200" dirty="0" smtClean="0">
              <a:latin typeface="Arial Rounded MT Bold" panose="020F0704030504030204" pitchFamily="34" charset="0"/>
            </a:endParaRPr>
          </a:p>
          <a:p>
            <a:r>
              <a:rPr lang="en-US" sz="2200" dirty="0" smtClean="0">
                <a:latin typeface="Arial Rounded MT Bold" panose="020F0704030504030204" pitchFamily="34" charset="0"/>
              </a:rPr>
              <a:t>WE </a:t>
            </a:r>
            <a:r>
              <a:rPr lang="en-US" sz="2200" dirty="0">
                <a:latin typeface="Arial Rounded MT Bold" panose="020F0704030504030204" pitchFamily="34" charset="0"/>
              </a:rPr>
              <a:t>ARE POURING GASOLINE ON THE FIRE</a:t>
            </a:r>
          </a:p>
          <a:p>
            <a:endParaRPr lang="en-US" sz="2200" dirty="0" smtClean="0">
              <a:latin typeface="Arial Rounded MT Bold" panose="020F0704030504030204" pitchFamily="34" charset="0"/>
            </a:endParaRPr>
          </a:p>
          <a:p>
            <a:endParaRPr lang="en-US" sz="2200" dirty="0">
              <a:latin typeface="Arial Rounded MT Bold" panose="020F0704030504030204" pitchFamily="34" charset="0"/>
            </a:endParaRPr>
          </a:p>
          <a:p>
            <a:endParaRPr lang="en-US" sz="2200" dirty="0" smtClean="0">
              <a:latin typeface="Arial Rounded MT Bold" panose="020F0704030504030204" pitchFamily="34" charset="0"/>
            </a:endParaRPr>
          </a:p>
          <a:p>
            <a:endParaRPr lang="en-US" sz="2200" dirty="0">
              <a:latin typeface="Arial Rounded MT Bold" panose="020F0704030504030204" pitchFamily="34" charset="0"/>
            </a:endParaRPr>
          </a:p>
          <a:p>
            <a:endParaRPr lang="en-US" sz="2200" dirty="0" smtClean="0">
              <a:latin typeface="Arial Rounded MT Bold" panose="020F0704030504030204" pitchFamily="34" charset="0"/>
            </a:endParaRPr>
          </a:p>
          <a:p>
            <a:endParaRPr lang="en-US" sz="2200" dirty="0" smtClean="0">
              <a:latin typeface="Arial Rounded MT Bold" panose="020F0704030504030204" pitchFamily="34" charset="0"/>
            </a:endParaRPr>
          </a:p>
          <a:p>
            <a:endParaRPr lang="en-US" sz="2200" dirty="0" smtClean="0">
              <a:latin typeface="Arial Rounded MT Bold" panose="020F0704030504030204" pitchFamily="34" charset="0"/>
            </a:endParaRPr>
          </a:p>
          <a:p>
            <a:r>
              <a:rPr lang="en-US" sz="2200" dirty="0" smtClean="0">
                <a:latin typeface="Arial Rounded MT Bold" panose="020F0704030504030204" pitchFamily="34" charset="0"/>
              </a:rPr>
              <a:t>The </a:t>
            </a:r>
            <a:r>
              <a:rPr lang="en-US" sz="2200" dirty="0">
                <a:latin typeface="Arial Rounded MT Bold" panose="020F0704030504030204" pitchFamily="34" charset="0"/>
              </a:rPr>
              <a:t>common denominator? A profound lack of knowledge</a:t>
            </a:r>
            <a:r>
              <a:rPr lang="en-US" sz="2200" dirty="0" smtClean="0">
                <a:latin typeface="Arial Rounded MT Bold" panose="020F0704030504030204" pitchFamily="34" charset="0"/>
              </a:rPr>
              <a:t>.</a:t>
            </a:r>
            <a:endParaRPr lang="en-US" sz="2200" dirty="0">
              <a:latin typeface="Arial Rounded MT Bold" panose="020F07040305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8E924-4D85-8DF6-37DB-657E99F2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5</a:t>
            </a:fld>
            <a:endParaRPr lang="LID4096"/>
          </a:p>
        </p:txBody>
      </p:sp>
      <p:pic>
        <p:nvPicPr>
          <p:cNvPr id="6" name="Picture 5" descr="A blue circle with a hand and a drop of water on it&#10;&#10;Description automatically generated">
            <a:extLst>
              <a:ext uri="{FF2B5EF4-FFF2-40B4-BE49-F238E27FC236}">
                <a16:creationId xmlns:a16="http://schemas.microsoft.com/office/drawing/2014/main" id="{A32FB3A7-7FF0-E0BC-CC36-9AFF95D144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288" y="237485"/>
            <a:ext cx="2060996" cy="2065029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D0B3E2-43B5-6C9C-31B3-8E09676CDC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333205" y="6183287"/>
            <a:ext cx="8702640" cy="365125"/>
          </a:xfrm>
        </p:spPr>
        <p:txBody>
          <a:bodyPr/>
          <a:lstStyle/>
          <a:p>
            <a:r>
              <a:rPr lang="en-US" i="1" dirty="0">
                <a:solidFill>
                  <a:srgbClr val="005B84"/>
                </a:solidFill>
              </a:rPr>
              <a:t>Integrating One Health Approach and Antimicrobial Resistance in Infection Prevention and Control for Universal Health Coverage</a:t>
            </a:r>
            <a:endParaRPr lang="LID4096" sz="1400" dirty="0">
              <a:solidFill>
                <a:srgbClr val="005B84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996906"/>
              </p:ext>
            </p:extLst>
          </p:nvPr>
        </p:nvGraphicFramePr>
        <p:xfrm>
          <a:off x="937548" y="2419115"/>
          <a:ext cx="8484244" cy="25927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6328">
                  <a:extLst>
                    <a:ext uri="{9D8B030D-6E8A-4147-A177-3AD203B41FA5}">
                      <a16:colId xmlns:a16="http://schemas.microsoft.com/office/drawing/2014/main" val="2293849591"/>
                    </a:ext>
                  </a:extLst>
                </a:gridCol>
                <a:gridCol w="3102420">
                  <a:extLst>
                    <a:ext uri="{9D8B030D-6E8A-4147-A177-3AD203B41FA5}">
                      <a16:colId xmlns:a16="http://schemas.microsoft.com/office/drawing/2014/main" val="3715353969"/>
                    </a:ext>
                  </a:extLst>
                </a:gridCol>
                <a:gridCol w="2425496">
                  <a:extLst>
                    <a:ext uri="{9D8B030D-6E8A-4147-A177-3AD203B41FA5}">
                      <a16:colId xmlns:a16="http://schemas.microsoft.com/office/drawing/2014/main" val="3340095729"/>
                    </a:ext>
                  </a:extLst>
                </a:gridCol>
              </a:tblGrid>
              <a:tr h="421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In Our Homes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On Our Farms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In Our systems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3051393"/>
                  </a:ext>
                </a:extLst>
              </a:tr>
              <a:tr h="13074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Demanding antibiotics for colds and flu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70% + of antibiotics used for growth promotion &amp; prevention in livestock.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Lack of clean water &amp; sanitation.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3281645"/>
                  </a:ext>
                </a:extLst>
              </a:tr>
              <a:tr h="8642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Poor hand hygiene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Contaminating soil &amp; water.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A devastating gap in EDUCATION.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3387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02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5CC05-07FC-61FC-22C8-9D6375F67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7787"/>
          </a:xfrm>
        </p:spPr>
        <p:txBody>
          <a:bodyPr/>
          <a:lstStyle/>
          <a:p>
            <a:r>
              <a:rPr lang="en-US" b="1" dirty="0"/>
              <a:t>The Critical Blind Spot: Our </a:t>
            </a:r>
            <a:r>
              <a:rPr lang="en-US" b="1" dirty="0" smtClean="0"/>
              <a:t>Schools</a:t>
            </a:r>
            <a:endParaRPr lang="LID4096" dirty="0">
              <a:solidFill>
                <a:srgbClr val="005B8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7B07C-A86F-A7C1-BA61-34DDA5CE7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600" y="1423685"/>
            <a:ext cx="8596668" cy="4663975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We </a:t>
            </a:r>
            <a:r>
              <a:rPr lang="en-US" sz="2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send our children to school to learn about the world.</a:t>
            </a:r>
          </a:p>
          <a:p>
            <a:r>
              <a:rPr lang="en-US" sz="2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But we fail to teach them how to save it.</a:t>
            </a:r>
          </a:p>
          <a:p>
            <a:r>
              <a:rPr lang="en-US" sz="2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They learn Pythagoras Theorem but not </a:t>
            </a:r>
            <a:r>
              <a:rPr lang="en-US" sz="2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how a sneeze spreads disease.</a:t>
            </a:r>
            <a:endParaRPr lang="en-US" sz="2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en-US" sz="2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They learn about ecosystems but not </a:t>
            </a:r>
            <a:r>
              <a:rPr lang="en-US" sz="2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how drugs in livestock affect human health.</a:t>
            </a:r>
            <a:endParaRPr lang="en-US" sz="2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en-US" sz="2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They graduate as brilliant minds completely </a:t>
            </a:r>
            <a:r>
              <a:rPr lang="en-US" sz="2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unarmed against their greatest health threat.</a:t>
            </a:r>
            <a:endParaRPr lang="en-US" sz="2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en-US" sz="2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We are missing the most powerful vaccine-delivery system we have: our education system</a:t>
            </a:r>
            <a:r>
              <a:rPr lang="en-US" sz="22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.</a:t>
            </a:r>
            <a:endParaRPr lang="en-US" sz="2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8E924-4D85-8DF6-37DB-657E99F2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6</a:t>
            </a:fld>
            <a:endParaRPr lang="LID4096"/>
          </a:p>
        </p:txBody>
      </p:sp>
      <p:pic>
        <p:nvPicPr>
          <p:cNvPr id="6" name="Picture 5" descr="A blue circle with a hand and a drop of water on it&#10;&#10;Description automatically generated">
            <a:extLst>
              <a:ext uri="{FF2B5EF4-FFF2-40B4-BE49-F238E27FC236}">
                <a16:creationId xmlns:a16="http://schemas.microsoft.com/office/drawing/2014/main" id="{A32FB3A7-7FF0-E0BC-CC36-9AFF95D144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288" y="237485"/>
            <a:ext cx="2060996" cy="2065029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D0B3E2-43B5-6C9C-31B3-8E09676CDC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333205" y="6183287"/>
            <a:ext cx="8702640" cy="365125"/>
          </a:xfrm>
        </p:spPr>
        <p:txBody>
          <a:bodyPr/>
          <a:lstStyle/>
          <a:p>
            <a:r>
              <a:rPr lang="en-US" i="1" dirty="0">
                <a:solidFill>
                  <a:srgbClr val="005B84"/>
                </a:solidFill>
              </a:rPr>
              <a:t>Integrating One Health Approach and Antimicrobial Resistance in Infection Prevention and Control for Universal Health Coverage</a:t>
            </a:r>
            <a:endParaRPr lang="LID4096" sz="1400" dirty="0">
              <a:solidFill>
                <a:srgbClr val="005B84"/>
              </a:solidFill>
            </a:endParaRPr>
          </a:p>
        </p:txBody>
      </p:sp>
      <p:pic>
        <p:nvPicPr>
          <p:cNvPr id="3074" name="Picture 2" descr="N.Y. / Region &gt; Slid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762" y="4619251"/>
            <a:ext cx="3364238" cy="22387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07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5CC05-07FC-61FC-22C8-9D6375F67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0466"/>
          </a:xfrm>
        </p:spPr>
        <p:txBody>
          <a:bodyPr/>
          <a:lstStyle/>
          <a:p>
            <a:r>
              <a:rPr lang="en-US" b="1" dirty="0"/>
              <a:t>The Paradigm Shift: One Health</a:t>
            </a:r>
            <a:endParaRPr lang="LID4096" dirty="0">
              <a:solidFill>
                <a:srgbClr val="005B8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7B07C-A86F-A7C1-BA61-34DDA5CE7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626" y="1532962"/>
            <a:ext cx="9346083" cy="46909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WE </a:t>
            </a:r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CANNOT SOLVE A CONNECTED PROBLEM WITH ISOLATED SOLUTIONS.</a:t>
            </a:r>
          </a:p>
          <a:p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Human Health. Animal Health. Environmental Health.</a:t>
            </a:r>
          </a:p>
          <a:p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They are one and the same.</a:t>
            </a:r>
          </a:p>
          <a:p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The solution isn't just in a lab. It's on the farm. It's in the classroom. It's at the sink.</a:t>
            </a:r>
          </a:p>
          <a:p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It is a fundamental shift in how we see </a:t>
            </a:r>
            <a:endParaRPr lang="en-US" sz="2800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our world.</a:t>
            </a:r>
            <a:endParaRPr lang="en-US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8E924-4D85-8DF6-37DB-657E99F2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7</a:t>
            </a:fld>
            <a:endParaRPr lang="LID4096"/>
          </a:p>
        </p:txBody>
      </p:sp>
      <p:pic>
        <p:nvPicPr>
          <p:cNvPr id="6" name="Picture 5" descr="A blue circle with a hand and a drop of water on it&#10;&#10;Description automatically generated">
            <a:extLst>
              <a:ext uri="{FF2B5EF4-FFF2-40B4-BE49-F238E27FC236}">
                <a16:creationId xmlns:a16="http://schemas.microsoft.com/office/drawing/2014/main" id="{A32FB3A7-7FF0-E0BC-CC36-9AFF95D144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288" y="237485"/>
            <a:ext cx="2060996" cy="2065029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D0B3E2-43B5-6C9C-31B3-8E09676CDC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333205" y="6183287"/>
            <a:ext cx="870264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005B84"/>
                </a:solidFill>
              </a:rPr>
              <a:t>Integrating </a:t>
            </a:r>
            <a:r>
              <a:rPr lang="en-US" i="1" dirty="0">
                <a:solidFill>
                  <a:srgbClr val="005B84"/>
                </a:solidFill>
              </a:rPr>
              <a:t>One Health Approach and Antimicrobial Resistance in Infection Prevention and Control for Universal Health Coverage</a:t>
            </a:r>
            <a:endParaRPr lang="LID4096" sz="1400" dirty="0">
              <a:solidFill>
                <a:srgbClr val="005B84"/>
              </a:solidFill>
            </a:endParaRPr>
          </a:p>
        </p:txBody>
      </p:sp>
      <p:pic>
        <p:nvPicPr>
          <p:cNvPr id="4098" name="Picture 2" descr="One Health: How to Achieve Optimal Health for People, Animals and Our  Planet - Blog - ISGLOB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4496932"/>
            <a:ext cx="4203700" cy="23610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68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5CC05-07FC-61FC-22C8-9D6375F67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Blueprint: Our School-Based Defense Strategy.</a:t>
            </a:r>
            <a:endParaRPr lang="LID4096" dirty="0">
              <a:solidFill>
                <a:srgbClr val="005B8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7B07C-A86F-A7C1-BA61-34DDA5CE7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471" y="2160589"/>
            <a:ext cx="10139423" cy="402269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WE </a:t>
            </a:r>
            <a:r>
              <a:rPr lang="en-US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BUILD THE SHIELD IN FOUR LAYERS: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1. CURRICULUM </a:t>
            </a:r>
            <a:r>
              <a:rPr lang="en-US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INTEGRATION:</a:t>
            </a: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Weaving IPC &amp; AMR into Science, Biology, Agriculture from primary to </a:t>
            </a:r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university.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2. </a:t>
            </a:r>
            <a:r>
              <a:rPr lang="en-US" sz="24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STUDENT </a:t>
            </a:r>
            <a:r>
              <a:rPr lang="en-US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AMBASSADORS:</a:t>
            </a: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Creating "One Health Clubs" for peer-to-peer education and community outreach</a:t>
            </a:r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8E924-4D85-8DF6-37DB-657E99F2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8</a:t>
            </a:fld>
            <a:endParaRPr lang="LID4096"/>
          </a:p>
        </p:txBody>
      </p:sp>
      <p:pic>
        <p:nvPicPr>
          <p:cNvPr id="6" name="Picture 5" descr="A blue circle with a hand and a drop of water on it&#10;&#10;Description automatically generated">
            <a:extLst>
              <a:ext uri="{FF2B5EF4-FFF2-40B4-BE49-F238E27FC236}">
                <a16:creationId xmlns:a16="http://schemas.microsoft.com/office/drawing/2014/main" id="{A32FB3A7-7FF0-E0BC-CC36-9AFF95D144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288" y="237485"/>
            <a:ext cx="2060996" cy="2065029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D0B3E2-43B5-6C9C-31B3-8E09676CDC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333205" y="6183287"/>
            <a:ext cx="8702640" cy="365125"/>
          </a:xfrm>
        </p:spPr>
        <p:txBody>
          <a:bodyPr/>
          <a:lstStyle/>
          <a:p>
            <a:r>
              <a:rPr lang="en-US" i="1" dirty="0">
                <a:solidFill>
                  <a:srgbClr val="005B84"/>
                </a:solidFill>
              </a:rPr>
              <a:t>Integrating One Health Approach and Antimicrobial Resistance in Infection Prevention and Control for Universal Health Coverage</a:t>
            </a:r>
            <a:endParaRPr lang="LID4096" sz="1400" dirty="0">
              <a:solidFill>
                <a:srgbClr val="005B8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290" y="5117410"/>
            <a:ext cx="3183208" cy="17825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996" y="3010466"/>
            <a:ext cx="2910468" cy="160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80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5CC05-07FC-61FC-22C8-9D6375F67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Blueprint: Our School-Based Defense </a:t>
            </a:r>
            <a:r>
              <a:rPr lang="en-US" b="1" dirty="0" smtClean="0"/>
              <a:t>Strategy. </a:t>
            </a:r>
            <a:r>
              <a:rPr lang="en-US" b="1" dirty="0"/>
              <a:t> </a:t>
            </a:r>
            <a:r>
              <a:rPr lang="en-US" b="1" dirty="0" smtClean="0"/>
              <a:t> …cont..</a:t>
            </a:r>
            <a:endParaRPr lang="LID4096" dirty="0">
              <a:solidFill>
                <a:srgbClr val="005B8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7B07C-A86F-A7C1-BA61-34DDA5CE7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471" y="2160589"/>
            <a:ext cx="10139423" cy="38807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WE </a:t>
            </a:r>
            <a:r>
              <a:rPr lang="en-US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BUILD THE SHIELD IN FOUR LAYERS: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3. WASH </a:t>
            </a:r>
            <a:r>
              <a:rPr lang="en-US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AS A FOUNDATION:</a:t>
            </a: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Making handwashing, clean water, and sanitation a non-negotiable part of the school day</a:t>
            </a:r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.</a:t>
            </a:r>
          </a:p>
          <a:p>
            <a:pPr marL="0" lvl="0" indent="0">
              <a:buNone/>
            </a:pPr>
            <a:endParaRPr lang="en-US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marL="0" lvl="0" indent="0">
              <a:buNone/>
            </a:pPr>
            <a:endParaRPr lang="en-US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4.  </a:t>
            </a:r>
            <a:r>
              <a:rPr lang="en-US" sz="24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CROSS-SECTOR </a:t>
            </a:r>
            <a:r>
              <a:rPr lang="en-US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LINKAGES:</a:t>
            </a: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Connecting students with local farms and health facilities for real-world learning</a:t>
            </a:r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8E924-4D85-8DF6-37DB-657E99F2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9</a:t>
            </a:fld>
            <a:endParaRPr lang="LID4096"/>
          </a:p>
        </p:txBody>
      </p:sp>
      <p:pic>
        <p:nvPicPr>
          <p:cNvPr id="6" name="Picture 5" descr="A blue circle with a hand and a drop of water on it&#10;&#10;Description automatically generated">
            <a:extLst>
              <a:ext uri="{FF2B5EF4-FFF2-40B4-BE49-F238E27FC236}">
                <a16:creationId xmlns:a16="http://schemas.microsoft.com/office/drawing/2014/main" id="{A32FB3A7-7FF0-E0BC-CC36-9AFF95D144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288" y="237485"/>
            <a:ext cx="2060996" cy="2065029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D0B3E2-43B5-6C9C-31B3-8E09676CDC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333205" y="6183287"/>
            <a:ext cx="8702640" cy="365125"/>
          </a:xfrm>
        </p:spPr>
        <p:txBody>
          <a:bodyPr/>
          <a:lstStyle/>
          <a:p>
            <a:r>
              <a:rPr lang="en-US" i="1" dirty="0">
                <a:solidFill>
                  <a:srgbClr val="005B84"/>
                </a:solidFill>
              </a:rPr>
              <a:t>Integrating One Health Approach and Antimicrobial Resistance in Infection Prevention and Control for Universal Health Coverage</a:t>
            </a:r>
            <a:endParaRPr lang="LID4096" sz="1400" dirty="0">
              <a:solidFill>
                <a:srgbClr val="005B8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284" y="2361990"/>
            <a:ext cx="2196790" cy="21188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0" r="1328"/>
          <a:stretch/>
        </p:blipFill>
        <p:spPr>
          <a:xfrm>
            <a:off x="9904247" y="4814668"/>
            <a:ext cx="2287753" cy="204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3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479</TotalTime>
  <Words>1064</Words>
  <Application>Microsoft Office PowerPoint</Application>
  <PresentationFormat>Widescreen</PresentationFormat>
  <Paragraphs>134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Aptos</vt:lpstr>
      <vt:lpstr>Arial</vt:lpstr>
      <vt:lpstr>Arial Rounded MT Bold</vt:lpstr>
      <vt:lpstr>Calibri</vt:lpstr>
      <vt:lpstr>Times New Roman</vt:lpstr>
      <vt:lpstr>Trebuchet MS</vt:lpstr>
      <vt:lpstr>Wingdings</vt:lpstr>
      <vt:lpstr>Wingdings 3</vt:lpstr>
      <vt:lpstr>Facet</vt:lpstr>
      <vt:lpstr>A Healthier Future Starts in the Classroom: Integrating IPC, AMR and One health in Schools.</vt:lpstr>
      <vt:lpstr>Introduction: The Silent Crisis</vt:lpstr>
      <vt:lpstr>Introduction: The Silent Crisis</vt:lpstr>
      <vt:lpstr>Meet Amina. This is Personal.</vt:lpstr>
      <vt:lpstr>The Levers of the Crisis</vt:lpstr>
      <vt:lpstr>The Critical Blind Spot: Our Schools</vt:lpstr>
      <vt:lpstr>The Paradigm Shift: One Health</vt:lpstr>
      <vt:lpstr>The Blueprint: Our School-Based Defense Strategy.</vt:lpstr>
      <vt:lpstr>The Blueprint: Our School-Based Defense Strategy.   …cont..</vt:lpstr>
      <vt:lpstr>Proof of Concept: The Ripple Effect</vt:lpstr>
      <vt:lpstr>The Return on Investment: A Future</vt:lpstr>
      <vt:lpstr>Our Call to Action: Be the Antibiotic for Ignorance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_Webmaster Kenya</dc:creator>
  <cp:lastModifiedBy>USER</cp:lastModifiedBy>
  <cp:revision>36</cp:revision>
  <dcterms:created xsi:type="dcterms:W3CDTF">2024-08-06T05:45:52Z</dcterms:created>
  <dcterms:modified xsi:type="dcterms:W3CDTF">2025-09-15T09:22:59Z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af03ff0-41c5-4c41-b55e-fabb8fae94be_Enabled">
    <vt:lpwstr>true</vt:lpwstr>
  </property>
  <property fmtid="{D5CDD505-2E9C-101B-9397-08002B2CF9AE}" pid="3" name="MSIP_Label_8af03ff0-41c5-4c41-b55e-fabb8fae94be_SetDate">
    <vt:lpwstr>2024-08-06T10:29:09Z</vt:lpwstr>
  </property>
  <property fmtid="{D5CDD505-2E9C-101B-9397-08002B2CF9AE}" pid="4" name="MSIP_Label_8af03ff0-41c5-4c41-b55e-fabb8fae94be_Method">
    <vt:lpwstr>Privileged</vt:lpwstr>
  </property>
  <property fmtid="{D5CDD505-2E9C-101B-9397-08002B2CF9AE}" pid="5" name="MSIP_Label_8af03ff0-41c5-4c41-b55e-fabb8fae94be_Name">
    <vt:lpwstr>8af03ff0-41c5-4c41-b55e-fabb8fae94be</vt:lpwstr>
  </property>
  <property fmtid="{D5CDD505-2E9C-101B-9397-08002B2CF9AE}" pid="6" name="MSIP_Label_8af03ff0-41c5-4c41-b55e-fabb8fae94be_SiteId">
    <vt:lpwstr>9ce70869-60db-44fd-abe8-d2767077fc8f</vt:lpwstr>
  </property>
  <property fmtid="{D5CDD505-2E9C-101B-9397-08002B2CF9AE}" pid="7" name="MSIP_Label_8af03ff0-41c5-4c41-b55e-fabb8fae94be_ActionId">
    <vt:lpwstr>48e1dc72-f33f-487e-af04-39efe7ddefd0</vt:lpwstr>
  </property>
  <property fmtid="{D5CDD505-2E9C-101B-9397-08002B2CF9AE}" pid="8" name="MSIP_Label_8af03ff0-41c5-4c41-b55e-fabb8fae94be_ContentBits">
    <vt:lpwstr>0</vt:lpwstr>
  </property>
</Properties>
</file>